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B73CD3-73CC-4130-9B5D-A2C882E5269F}"/>
              </a:ext>
            </a:extLst>
          </p:cNvPr>
          <p:cNvSpPr>
            <a:spLocks noGrp="1"/>
          </p:cNvSpPr>
          <p:nvPr>
            <p:ph type="ctrTitle"/>
          </p:nvPr>
        </p:nvSpPr>
        <p:spPr/>
        <p:txBody>
          <a:bodyPr/>
          <a:lstStyle/>
          <a:p>
            <a:r>
              <a:rPr lang="ru-RU" dirty="0"/>
              <a:t>«Фейковые новости»</a:t>
            </a:r>
          </a:p>
        </p:txBody>
      </p:sp>
      <p:sp>
        <p:nvSpPr>
          <p:cNvPr id="3" name="Подзаголовок 2">
            <a:extLst>
              <a:ext uri="{FF2B5EF4-FFF2-40B4-BE49-F238E27FC236}">
                <a16:creationId xmlns:a16="http://schemas.microsoft.com/office/drawing/2014/main" id="{FFDB3603-0047-40C4-9F7A-0AEEFE3606A0}"/>
              </a:ext>
            </a:extLst>
          </p:cNvPr>
          <p:cNvSpPr>
            <a:spLocks noGrp="1"/>
          </p:cNvSpPr>
          <p:nvPr>
            <p:ph type="subTitle" idx="1"/>
          </p:nvPr>
        </p:nvSpPr>
        <p:spPr/>
        <p:txBody>
          <a:bodyPr/>
          <a:lstStyle/>
          <a:p>
            <a:r>
              <a:rPr lang="ru-RU" dirty="0"/>
              <a:t>Что такое «недостоверная общественно значимая информация»?</a:t>
            </a:r>
          </a:p>
        </p:txBody>
      </p:sp>
    </p:spTree>
    <p:extLst>
      <p:ext uri="{BB962C8B-B14F-4D97-AF65-F5344CB8AC3E}">
        <p14:creationId xmlns:p14="http://schemas.microsoft.com/office/powerpoint/2010/main" val="949450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2C9F98-42F6-41EE-AA8A-D8FD847CBF85}"/>
              </a:ext>
            </a:extLst>
          </p:cNvPr>
          <p:cNvSpPr>
            <a:spLocks noGrp="1"/>
          </p:cNvSpPr>
          <p:nvPr>
            <p:ph type="title"/>
          </p:nvPr>
        </p:nvSpPr>
        <p:spPr>
          <a:xfrm>
            <a:off x="1708030" y="465826"/>
            <a:ext cx="9796583" cy="646982"/>
          </a:xfrm>
        </p:spPr>
        <p:txBody>
          <a:bodyPr>
            <a:normAutofit/>
          </a:bodyPr>
          <a:lstStyle/>
          <a:p>
            <a:r>
              <a:rPr lang="ru-RU" dirty="0"/>
              <a:t>Как избежать:</a:t>
            </a:r>
          </a:p>
        </p:txBody>
      </p:sp>
      <p:sp>
        <p:nvSpPr>
          <p:cNvPr id="3" name="Объект 2">
            <a:extLst>
              <a:ext uri="{FF2B5EF4-FFF2-40B4-BE49-F238E27FC236}">
                <a16:creationId xmlns:a16="http://schemas.microsoft.com/office/drawing/2014/main" id="{0B941105-3849-4167-89D3-FBCF2AB89AAA}"/>
              </a:ext>
            </a:extLst>
          </p:cNvPr>
          <p:cNvSpPr>
            <a:spLocks noGrp="1"/>
          </p:cNvSpPr>
          <p:nvPr>
            <p:ph idx="1"/>
          </p:nvPr>
        </p:nvSpPr>
        <p:spPr>
          <a:xfrm>
            <a:off x="1483743" y="1242204"/>
            <a:ext cx="10020869" cy="4669018"/>
          </a:xfrm>
        </p:spPr>
        <p:txBody>
          <a:bodyPr>
            <a:normAutofit/>
          </a:bodyPr>
          <a:lstStyle/>
          <a:p>
            <a:endParaRPr lang="ru-RU" dirty="0"/>
          </a:p>
          <a:p>
            <a:pPr>
              <a:spcBef>
                <a:spcPts val="0"/>
              </a:spcBef>
            </a:pPr>
            <a:r>
              <a:rPr lang="ru-RU" dirty="0"/>
              <a:t>Обращайте внимание на заголовки;</a:t>
            </a:r>
          </a:p>
          <a:p>
            <a:pPr>
              <a:spcBef>
                <a:spcPts val="0"/>
              </a:spcBef>
            </a:pPr>
            <a:endParaRPr lang="ru-RU" dirty="0"/>
          </a:p>
          <a:p>
            <a:pPr>
              <a:spcBef>
                <a:spcPts val="0"/>
              </a:spcBef>
            </a:pPr>
            <a:r>
              <a:rPr lang="ru-RU" dirty="0"/>
              <a:t> Доверяйте только проверенным источникам, официальным сайтам. Подробнее узнайте о ресурсе, который предоставил информацию;</a:t>
            </a:r>
          </a:p>
          <a:p>
            <a:pPr>
              <a:spcBef>
                <a:spcPts val="0"/>
              </a:spcBef>
            </a:pPr>
            <a:endParaRPr lang="ru-RU" dirty="0"/>
          </a:p>
          <a:p>
            <a:pPr>
              <a:spcBef>
                <a:spcPts val="0"/>
              </a:spcBef>
            </a:pPr>
            <a:r>
              <a:rPr lang="ru-RU" dirty="0"/>
              <a:t>Следите за орфографическими и грамматическими ошибками в тексте;</a:t>
            </a:r>
          </a:p>
          <a:p>
            <a:pPr marL="0" indent="0">
              <a:spcBef>
                <a:spcPts val="0"/>
              </a:spcBef>
              <a:buNone/>
            </a:pPr>
            <a:endParaRPr lang="ru-RU" dirty="0"/>
          </a:p>
          <a:p>
            <a:pPr>
              <a:spcBef>
                <a:spcPts val="0"/>
              </a:spcBef>
            </a:pPr>
            <a:r>
              <a:rPr lang="ru-RU" dirty="0"/>
              <a:t> Проверьте видео- и </a:t>
            </a:r>
            <a:r>
              <a:rPr lang="ru-RU" dirty="0" err="1"/>
              <a:t>фотоконтент</a:t>
            </a:r>
            <a:r>
              <a:rPr lang="ru-RU" dirty="0"/>
              <a:t>. Возможно это фотомонтаж или видео-, фото-  с другого события;</a:t>
            </a:r>
          </a:p>
          <a:p>
            <a:pPr>
              <a:spcBef>
                <a:spcPts val="0"/>
              </a:spcBef>
            </a:pPr>
            <a:endParaRPr lang="ru-RU" dirty="0"/>
          </a:p>
          <a:p>
            <a:pPr>
              <a:spcBef>
                <a:spcPts val="0"/>
              </a:spcBef>
            </a:pPr>
            <a:r>
              <a:rPr lang="ru-RU" dirty="0"/>
              <a:t> Проверьте дату публикации информации;</a:t>
            </a:r>
          </a:p>
          <a:p>
            <a:pPr>
              <a:spcBef>
                <a:spcPts val="0"/>
              </a:spcBef>
            </a:pPr>
            <a:endParaRPr lang="ru-RU" dirty="0"/>
          </a:p>
          <a:p>
            <a:pPr>
              <a:spcBef>
                <a:spcPts val="0"/>
              </a:spcBef>
            </a:pPr>
            <a:r>
              <a:rPr lang="ru-RU" dirty="0"/>
              <a:t>Попробуйте найти эту же информацию в других изданиях;</a:t>
            </a:r>
          </a:p>
          <a:p>
            <a:pPr marL="0" indent="0">
              <a:spcBef>
                <a:spcPts val="0"/>
              </a:spcBef>
              <a:buNone/>
            </a:pPr>
            <a:endParaRPr lang="ru-RU" dirty="0"/>
          </a:p>
          <a:p>
            <a:pPr>
              <a:spcBef>
                <a:spcPts val="0"/>
              </a:spcBef>
            </a:pPr>
            <a:r>
              <a:rPr lang="ru-RU" dirty="0"/>
              <a:t>Убедитесь, возможно информация – шутка, карикатура.</a:t>
            </a:r>
          </a:p>
          <a:p>
            <a:endParaRPr lang="ru-RU" dirty="0"/>
          </a:p>
        </p:txBody>
      </p:sp>
    </p:spTree>
    <p:extLst>
      <p:ext uri="{BB962C8B-B14F-4D97-AF65-F5344CB8AC3E}">
        <p14:creationId xmlns:p14="http://schemas.microsoft.com/office/powerpoint/2010/main" val="4156100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2DD72A-776B-488D-8B74-EC53926D77B2}"/>
              </a:ext>
            </a:extLst>
          </p:cNvPr>
          <p:cNvSpPr>
            <a:spLocks noGrp="1"/>
          </p:cNvSpPr>
          <p:nvPr>
            <p:ph type="title"/>
          </p:nvPr>
        </p:nvSpPr>
        <p:spPr>
          <a:xfrm>
            <a:off x="1656273" y="267420"/>
            <a:ext cx="9848340" cy="785004"/>
          </a:xfrm>
        </p:spPr>
        <p:txBody>
          <a:bodyPr>
            <a:normAutofit/>
          </a:bodyPr>
          <a:lstStyle/>
          <a:p>
            <a:r>
              <a:rPr lang="ru-RU" sz="2000" dirty="0"/>
              <a:t>Государственные мероприятия, направленные на предупреждение распространения недостоверной информации:</a:t>
            </a:r>
          </a:p>
        </p:txBody>
      </p:sp>
      <p:sp>
        <p:nvSpPr>
          <p:cNvPr id="3" name="Объект 2">
            <a:extLst>
              <a:ext uri="{FF2B5EF4-FFF2-40B4-BE49-F238E27FC236}">
                <a16:creationId xmlns:a16="http://schemas.microsoft.com/office/drawing/2014/main" id="{715FD352-70DF-4FE0-B8F8-8DD08E046435}"/>
              </a:ext>
            </a:extLst>
          </p:cNvPr>
          <p:cNvSpPr>
            <a:spLocks noGrp="1"/>
          </p:cNvSpPr>
          <p:nvPr>
            <p:ph idx="1"/>
          </p:nvPr>
        </p:nvSpPr>
        <p:spPr>
          <a:xfrm>
            <a:off x="1423358" y="1052424"/>
            <a:ext cx="10081254" cy="5719312"/>
          </a:xfrm>
        </p:spPr>
        <p:txBody>
          <a:bodyPr>
            <a:normAutofit fontScale="77500" lnSpcReduction="20000"/>
          </a:bodyPr>
          <a:lstStyle/>
          <a:p>
            <a:pPr algn="just"/>
            <a:r>
              <a:rPr lang="ru-RU" sz="1900" dirty="0"/>
              <a:t>Федеральное агентство по печати и массовым коммуникациям (Роспечать) предлагает создать дата-сервис на основе искусственного интеллекта для проверки достоверности новостей. Реализовать проект предполагается в рамках федерального проекта «Искусственный интеллект». Создать такой дата-сервис планируют к 2023 году, а затраты на него оценены в 94,3 млн руб.</a:t>
            </a:r>
          </a:p>
          <a:p>
            <a:pPr algn="just"/>
            <a:endParaRPr lang="ru-RU" sz="1900" dirty="0"/>
          </a:p>
          <a:p>
            <a:pPr algn="just"/>
            <a:r>
              <a:rPr lang="ru-RU" sz="1900" dirty="0"/>
              <a:t>Правительственная комиссия по цифровому развитию, использованию информационных технологий для улучшения качества жизни и условий ведения предпринимательской деятельности утвердила приоритетные направления для государственной поддержки: разработки софта против фейков и </a:t>
            </a:r>
            <a:r>
              <a:rPr lang="ru-RU" sz="1900" dirty="0" err="1"/>
              <a:t>кибербуллинга</a:t>
            </a:r>
            <a:r>
              <a:rPr lang="ru-RU" sz="1900" dirty="0"/>
              <a:t> в соцсетях, проекты по выявлению подделок биометрических данных и другие инициативы получат поддержку от госфондов, включая «Сколково». До 2024 года на них предусмотрено ₽46,3 млрд</a:t>
            </a:r>
          </a:p>
          <a:p>
            <a:pPr marL="0" indent="0" algn="just">
              <a:buNone/>
            </a:pPr>
            <a:r>
              <a:rPr lang="ru-RU" sz="1500" dirty="0"/>
              <a:t>разработке и внедрению российского программного обеспечения для следующих целей:</a:t>
            </a:r>
          </a:p>
          <a:p>
            <a:pPr algn="just"/>
            <a:r>
              <a:rPr lang="ru-RU" sz="1500" dirty="0"/>
              <a:t>выявления недостоверной информации в постах, картинках или видео, касающихся публичных политических или социальных событий. Предоставление российским соцсетям возможности доступа в режиме реального времени к каталогу недостоверных или экстремистских материалов, чтобы они могли выявлять их на своих площадках и автоматически информировать о них пользователей;</a:t>
            </a:r>
          </a:p>
          <a:p>
            <a:pPr algn="just"/>
            <a:r>
              <a:rPr lang="ru-RU" sz="1500" dirty="0"/>
              <a:t>выявления </a:t>
            </a:r>
            <a:r>
              <a:rPr lang="ru-RU" sz="1500" dirty="0" err="1"/>
              <a:t>кибербуллинга</a:t>
            </a:r>
            <a:r>
              <a:rPr lang="ru-RU" sz="1500" dirty="0"/>
              <a:t> (преднамеренных оскорблений, травли, угроз) в соцсетях, мессенджерах и многопользовательских играх;</a:t>
            </a:r>
          </a:p>
          <a:p>
            <a:pPr algn="just"/>
            <a:r>
              <a:rPr lang="ru-RU" sz="1500" dirty="0"/>
              <a:t>распознавания речи в сложных акустических условиях;</a:t>
            </a:r>
          </a:p>
          <a:p>
            <a:pPr algn="just"/>
            <a:r>
              <a:rPr lang="ru-RU" sz="1500" dirty="0"/>
              <a:t>распознавания личности на основе силуэта человека;</a:t>
            </a:r>
          </a:p>
          <a:p>
            <a:pPr algn="just"/>
            <a:r>
              <a:rPr lang="ru-RU" sz="1500" dirty="0"/>
              <a:t>выявления подделок биометрических данных (голоса, изображения лица, поведения);</a:t>
            </a:r>
          </a:p>
          <a:p>
            <a:pPr algn="just"/>
            <a:r>
              <a:rPr lang="ru-RU" sz="1500" dirty="0"/>
              <a:t>поиска уязвимостей в технологиях искусственного интеллекта, системах интернета вещей и распределенных реестров, а также выявления информационных атак с использованием искусственного интеллекта;</a:t>
            </a:r>
          </a:p>
          <a:p>
            <a:pPr algn="just"/>
            <a:r>
              <a:rPr lang="ru-RU" sz="1500" dirty="0"/>
              <a:t>создания систем видео-конференц-связи с максимальным эффектом присутствия с помощью технологий 3D, дополненной и виртуальной реальности (AR и VR) и др.</a:t>
            </a:r>
          </a:p>
          <a:p>
            <a:pPr marL="0" indent="0">
              <a:buNone/>
            </a:pPr>
            <a:endParaRPr lang="ru-RU" dirty="0"/>
          </a:p>
        </p:txBody>
      </p:sp>
    </p:spTree>
    <p:extLst>
      <p:ext uri="{BB962C8B-B14F-4D97-AF65-F5344CB8AC3E}">
        <p14:creationId xmlns:p14="http://schemas.microsoft.com/office/powerpoint/2010/main" val="41281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633CD5-6A12-4E22-B420-3C810626BCF1}"/>
              </a:ext>
            </a:extLst>
          </p:cNvPr>
          <p:cNvSpPr>
            <a:spLocks noGrp="1"/>
          </p:cNvSpPr>
          <p:nvPr>
            <p:ph type="title"/>
          </p:nvPr>
        </p:nvSpPr>
        <p:spPr/>
        <p:txBody>
          <a:bodyPr/>
          <a:lstStyle/>
          <a:p>
            <a:r>
              <a:rPr lang="ru-RU" dirty="0"/>
              <a:t>Что такое «фейковые новости»</a:t>
            </a:r>
          </a:p>
        </p:txBody>
      </p:sp>
      <p:sp>
        <p:nvSpPr>
          <p:cNvPr id="3" name="Объект 2">
            <a:extLst>
              <a:ext uri="{FF2B5EF4-FFF2-40B4-BE49-F238E27FC236}">
                <a16:creationId xmlns:a16="http://schemas.microsoft.com/office/drawing/2014/main" id="{BA51E2DC-FE1F-4CA2-8E35-04C5D859FE2E}"/>
              </a:ext>
            </a:extLst>
          </p:cNvPr>
          <p:cNvSpPr>
            <a:spLocks noGrp="1"/>
          </p:cNvSpPr>
          <p:nvPr>
            <p:ph idx="1"/>
          </p:nvPr>
        </p:nvSpPr>
        <p:spPr>
          <a:xfrm>
            <a:off x="2070340" y="1345721"/>
            <a:ext cx="9434272" cy="5253487"/>
          </a:xfrm>
        </p:spPr>
        <p:txBody>
          <a:bodyPr>
            <a:normAutofit/>
          </a:bodyPr>
          <a:lstStyle/>
          <a:p>
            <a:pPr algn="just"/>
            <a:r>
              <a:rPr lang="ru-RU" i="1" dirty="0">
                <a:effectLst>
                  <a:outerShdw blurRad="38100" dist="38100" dir="2700000" algn="tl">
                    <a:srgbClr val="000000">
                      <a:alpha val="43137"/>
                    </a:srgbClr>
                  </a:outerShdw>
                </a:effectLst>
              </a:rPr>
              <a:t>«Фейковые новости» — недостоверная общественно значимая информация, распространяемой под видом достоверных сообщений и создающей угрозу для безопасности. </a:t>
            </a:r>
          </a:p>
          <a:p>
            <a:pPr marL="0" indent="0" algn="just">
              <a:buNone/>
            </a:pPr>
            <a:r>
              <a:rPr lang="ru-RU" dirty="0"/>
              <a:t>	В соответствии с Федеральным законом «Об информации, информационных технологиях и о защите информации», — это информация, распространяемая «под видом достоверных сообщений, которая создает угрозу причинения вреда жизни и (или) здоровью граждан, имуществу, угрозу массового нарушения общественного порядка и (или) общественной безопасности либо угрозу создания помех функционированию или прекращения функционирования объектов жизнеобеспечения, транспортной или социальной инфраструктуры, кредитных организаций, объектов энергетики, промышленности или связи».</a:t>
            </a:r>
          </a:p>
          <a:p>
            <a:pPr marL="0" indent="0" algn="just">
              <a:buNone/>
            </a:pPr>
            <a:r>
              <a:rPr lang="ru-RU" dirty="0"/>
              <a:t>	Ее распространение запрещается в информационно-телекоммуникационных сетях, в том числе в интернете. Аналогичный запрет предусмотрен, например, для призывов к массовым беспорядкам, экстремизму или участию в несанкционированных массовых акциях.</a:t>
            </a:r>
          </a:p>
        </p:txBody>
      </p:sp>
    </p:spTree>
    <p:extLst>
      <p:ext uri="{BB962C8B-B14F-4D97-AF65-F5344CB8AC3E}">
        <p14:creationId xmlns:p14="http://schemas.microsoft.com/office/powerpoint/2010/main" val="219978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86C108-391B-4D6D-8A19-B88C26CA5FA3}"/>
              </a:ext>
            </a:extLst>
          </p:cNvPr>
          <p:cNvSpPr>
            <a:spLocks noGrp="1"/>
          </p:cNvSpPr>
          <p:nvPr>
            <p:ph type="title"/>
          </p:nvPr>
        </p:nvSpPr>
        <p:spPr>
          <a:xfrm>
            <a:off x="1837427" y="624110"/>
            <a:ext cx="9667186" cy="1280890"/>
          </a:xfrm>
        </p:spPr>
        <p:txBody>
          <a:bodyPr/>
          <a:lstStyle/>
          <a:p>
            <a:r>
              <a:rPr lang="ru-RU" dirty="0"/>
              <a:t>Кто будет определять, что фейк, а что нет? </a:t>
            </a:r>
          </a:p>
        </p:txBody>
      </p:sp>
      <p:sp>
        <p:nvSpPr>
          <p:cNvPr id="3" name="Объект 2">
            <a:extLst>
              <a:ext uri="{FF2B5EF4-FFF2-40B4-BE49-F238E27FC236}">
                <a16:creationId xmlns:a16="http://schemas.microsoft.com/office/drawing/2014/main" id="{4B85DDAE-1839-4965-BDC5-35D4DECEC16D}"/>
              </a:ext>
            </a:extLst>
          </p:cNvPr>
          <p:cNvSpPr>
            <a:spLocks noGrp="1"/>
          </p:cNvSpPr>
          <p:nvPr>
            <p:ph idx="1"/>
          </p:nvPr>
        </p:nvSpPr>
        <p:spPr>
          <a:xfrm>
            <a:off x="1725283" y="2133599"/>
            <a:ext cx="9779329" cy="4284453"/>
          </a:xfrm>
        </p:spPr>
        <p:txBody>
          <a:bodyPr>
            <a:normAutofit/>
          </a:bodyPr>
          <a:lstStyle/>
          <a:p>
            <a:pPr algn="just"/>
            <a:r>
              <a:rPr lang="ru-RU" dirty="0"/>
              <a:t>Информация может иметь разную степень достоверности, поэтому определять эту степень будут Генеральный прокурор РФ и его заместители в рамках своей компетенции. Данное решение можно оспорить в суде.</a:t>
            </a:r>
          </a:p>
          <a:p>
            <a:pPr algn="just"/>
            <a:r>
              <a:rPr lang="ru-RU" dirty="0"/>
              <a:t>Критерии опасности, вызванные фейковыми новостями, определяются руководством надзорного ведомства, исходя из новостной повестки и характера событий, вокруг которых могут возникать волны фейковых новостей с возможными тяжкими последствиями.</a:t>
            </a:r>
          </a:p>
          <a:p>
            <a:pPr algn="just"/>
            <a:r>
              <a:rPr lang="ru-RU" dirty="0"/>
              <a:t>Если в публикации содержится то или иное утверждение и оно подкреплено доказательными аргументами, то признать его фейковым будет затруднительно. В качестве примера можно привести ситуацию в </a:t>
            </a:r>
            <a:r>
              <a:rPr lang="ru-RU" dirty="0" err="1"/>
              <a:t>Кемерове</a:t>
            </a:r>
            <a:r>
              <a:rPr lang="ru-RU" dirty="0"/>
              <a:t>, когда после трагедии в ТЦ «Зимняя вишня» начала массово распространяться ложная информация о количестве жертв пожара, которая вызвала панику среди граждан.</a:t>
            </a:r>
          </a:p>
          <a:p>
            <a:endParaRPr lang="ru-RU" dirty="0"/>
          </a:p>
        </p:txBody>
      </p:sp>
    </p:spTree>
    <p:extLst>
      <p:ext uri="{BB962C8B-B14F-4D97-AF65-F5344CB8AC3E}">
        <p14:creationId xmlns:p14="http://schemas.microsoft.com/office/powerpoint/2010/main" val="226483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35BE47-3541-4486-80A1-378285F472F4}"/>
              </a:ext>
            </a:extLst>
          </p:cNvPr>
          <p:cNvSpPr>
            <a:spLocks noGrp="1"/>
          </p:cNvSpPr>
          <p:nvPr>
            <p:ph type="title"/>
          </p:nvPr>
        </p:nvSpPr>
        <p:spPr>
          <a:xfrm>
            <a:off x="1759789" y="624110"/>
            <a:ext cx="9744823" cy="1280890"/>
          </a:xfrm>
        </p:spPr>
        <p:txBody>
          <a:bodyPr/>
          <a:lstStyle/>
          <a:p>
            <a:r>
              <a:rPr lang="ru-RU" dirty="0"/>
              <a:t>Как будет работать механизм блокировки? </a:t>
            </a:r>
          </a:p>
        </p:txBody>
      </p:sp>
      <p:sp>
        <p:nvSpPr>
          <p:cNvPr id="3" name="Объект 2">
            <a:extLst>
              <a:ext uri="{FF2B5EF4-FFF2-40B4-BE49-F238E27FC236}">
                <a16:creationId xmlns:a16="http://schemas.microsoft.com/office/drawing/2014/main" id="{F48E8B48-7F92-4FBB-AEEA-B2F408F48E9B}"/>
              </a:ext>
            </a:extLst>
          </p:cNvPr>
          <p:cNvSpPr>
            <a:spLocks noGrp="1"/>
          </p:cNvSpPr>
          <p:nvPr>
            <p:ph idx="1"/>
          </p:nvPr>
        </p:nvSpPr>
        <p:spPr>
          <a:xfrm>
            <a:off x="1526875" y="2133600"/>
            <a:ext cx="9977737" cy="3777622"/>
          </a:xfrm>
        </p:spPr>
        <p:txBody>
          <a:bodyPr>
            <a:normAutofit fontScale="85000" lnSpcReduction="10000"/>
          </a:bodyPr>
          <a:lstStyle/>
          <a:p>
            <a:pPr algn="just"/>
            <a:r>
              <a:rPr lang="ru-RU" dirty="0"/>
              <a:t>Генеральный прокурор или его заместители, в случае обнаружения в сетевом издании недостоверной и общественно опасной информации, обращаются в Роскомнадзор с требованием о принятии мер по ограничению доступа к информационным ресурсам, распространяющим такую информацию. </a:t>
            </a:r>
          </a:p>
          <a:p>
            <a:pPr algn="just"/>
            <a:r>
              <a:rPr lang="ru-RU" dirty="0"/>
              <a:t>Роскомнадзор в свою очередь обращается к руководству редакции интернет-издания, после чего оно должно незамедлительно фейковую информацию удалить. В случае же, если редакция незамедлительно не удалила указанную информацию, Роскомнадзор направляет по системе взаимодействия операторам связи требование о принятии мер по ограничению доступа к сетевому изданию. </a:t>
            </a:r>
          </a:p>
          <a:p>
            <a:pPr algn="just"/>
            <a:r>
              <a:rPr lang="ru-RU" dirty="0"/>
              <a:t>В случае если владелец информационного ресурса удалил распространяемую с нарушением закона информацию, он направляет уведомление об этом в Роскомнадзор, который после проведения проверки достоверности этого уведомления незамедлительно уведомляет оператора связи о возобновлении доступа к информационному ресурсу.</a:t>
            </a:r>
          </a:p>
          <a:p>
            <a:pPr marL="0" indent="0" algn="just">
              <a:buNone/>
            </a:pPr>
            <a:r>
              <a:rPr lang="ru-RU" b="1" i="1" dirty="0"/>
              <a:t>Исключение: </a:t>
            </a:r>
            <a:r>
              <a:rPr lang="ru-RU" dirty="0"/>
              <a:t>При этом из под процедур блокировки выводятся, в частности, новостные агрегаторы, приняв во внимание то, что их обязанность противодействовать фейковым новостям уже зафиксирована в действующем законе. </a:t>
            </a:r>
          </a:p>
          <a:p>
            <a:endParaRPr lang="ru-RU" dirty="0"/>
          </a:p>
        </p:txBody>
      </p:sp>
    </p:spTree>
    <p:extLst>
      <p:ext uri="{BB962C8B-B14F-4D97-AF65-F5344CB8AC3E}">
        <p14:creationId xmlns:p14="http://schemas.microsoft.com/office/powerpoint/2010/main" val="378144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8C973E-4FA1-4059-8179-10D323D1C7AC}"/>
              </a:ext>
            </a:extLst>
          </p:cNvPr>
          <p:cNvSpPr>
            <a:spLocks noGrp="1"/>
          </p:cNvSpPr>
          <p:nvPr>
            <p:ph type="title"/>
          </p:nvPr>
        </p:nvSpPr>
        <p:spPr>
          <a:xfrm>
            <a:off x="1725283" y="624110"/>
            <a:ext cx="9779329" cy="600841"/>
          </a:xfrm>
        </p:spPr>
        <p:txBody>
          <a:bodyPr>
            <a:normAutofit fontScale="90000"/>
          </a:bodyPr>
          <a:lstStyle/>
          <a:p>
            <a:r>
              <a:rPr lang="ru-RU" dirty="0"/>
              <a:t>Какие штрафы грозят за фейковые новости? </a:t>
            </a:r>
          </a:p>
        </p:txBody>
      </p:sp>
      <p:sp>
        <p:nvSpPr>
          <p:cNvPr id="3" name="Объект 2">
            <a:extLst>
              <a:ext uri="{FF2B5EF4-FFF2-40B4-BE49-F238E27FC236}">
                <a16:creationId xmlns:a16="http://schemas.microsoft.com/office/drawing/2014/main" id="{3C9A16D6-8B55-47CC-AAE4-85CF3BD0DBA7}"/>
              </a:ext>
            </a:extLst>
          </p:cNvPr>
          <p:cNvSpPr>
            <a:spLocks noGrp="1"/>
          </p:cNvSpPr>
          <p:nvPr>
            <p:ph idx="1"/>
          </p:nvPr>
        </p:nvSpPr>
        <p:spPr>
          <a:xfrm>
            <a:off x="1337094" y="1362974"/>
            <a:ext cx="10377578" cy="5296618"/>
          </a:xfrm>
        </p:spPr>
        <p:txBody>
          <a:bodyPr>
            <a:normAutofit/>
          </a:bodyPr>
          <a:lstStyle/>
          <a:p>
            <a:pPr marL="0" indent="0" algn="just">
              <a:buNone/>
            </a:pPr>
            <a:r>
              <a:rPr lang="ru-RU" dirty="0"/>
              <a:t>	С 01 апреля 2020 г. в УК и КоАП РФ установлена ответственность за распространение в Интернете или СМИ фейковых новостей об эпидемиях - то есть заведомо недостоверной информации об обстоятельствах, представляющих угрозу жизни и безопасности граждан, </a:t>
            </a:r>
            <a:r>
              <a:rPr lang="ru-RU" b="1" dirty="0">
                <a:effectLst>
                  <a:outerShdw blurRad="38100" dist="38100" dir="2700000" algn="tl">
                    <a:srgbClr val="000000">
                      <a:alpha val="43137"/>
                    </a:srgbClr>
                  </a:outerShdw>
                </a:effectLst>
              </a:rPr>
              <a:t>а именно: </a:t>
            </a:r>
          </a:p>
          <a:p>
            <a:pPr marL="0" indent="0" algn="just">
              <a:buNone/>
            </a:pPr>
            <a:r>
              <a:rPr lang="ru-RU" dirty="0"/>
              <a:t> о чрезвычайных ситуациях природного и техногенного характера, </a:t>
            </a:r>
          </a:p>
          <a:p>
            <a:pPr marL="0" indent="0" algn="just">
              <a:buNone/>
            </a:pPr>
            <a:r>
              <a:rPr lang="ru-RU" dirty="0"/>
              <a:t>чрезвычайных экологических ситуациях, </a:t>
            </a:r>
          </a:p>
          <a:p>
            <a:pPr marL="0" indent="0" algn="just">
              <a:buNone/>
            </a:pPr>
            <a:r>
              <a:rPr lang="ru-RU" dirty="0"/>
              <a:t>в том числе эпидемиях, эпизоотиях и иных обстоятельствах, возникших в результате аварий, опасных природных явлений, катастроф, стихийных и иных бедствий</a:t>
            </a:r>
          </a:p>
          <a:p>
            <a:pPr marL="0" indent="0" algn="just">
              <a:buNone/>
            </a:pPr>
            <a:r>
              <a:rPr lang="ru-RU" dirty="0"/>
              <a:t>, повлекших (которые могут повлечь) человеческие жертвы, нанесение ущерба здоровью людей и окружающей природной среде, значительные материальные потери и нарушение условий жизнедеятельности населения.</a:t>
            </a:r>
          </a:p>
          <a:p>
            <a:pPr algn="just"/>
            <a:endParaRPr lang="ru-RU" dirty="0"/>
          </a:p>
        </p:txBody>
      </p:sp>
    </p:spTree>
    <p:extLst>
      <p:ext uri="{BB962C8B-B14F-4D97-AF65-F5344CB8AC3E}">
        <p14:creationId xmlns:p14="http://schemas.microsoft.com/office/powerpoint/2010/main" val="2024325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B14445-5906-470E-B3BD-C3FF7FE2A632}"/>
              </a:ext>
            </a:extLst>
          </p:cNvPr>
          <p:cNvSpPr>
            <a:spLocks noGrp="1"/>
          </p:cNvSpPr>
          <p:nvPr>
            <p:ph type="title"/>
          </p:nvPr>
        </p:nvSpPr>
        <p:spPr>
          <a:xfrm>
            <a:off x="1630390" y="258792"/>
            <a:ext cx="9678840" cy="457200"/>
          </a:xfrm>
        </p:spPr>
        <p:txBody>
          <a:bodyPr>
            <a:normAutofit/>
          </a:bodyPr>
          <a:lstStyle/>
          <a:p>
            <a:r>
              <a:rPr lang="ru-RU" sz="2000" dirty="0"/>
              <a:t>Размеры штрафов</a:t>
            </a:r>
          </a:p>
        </p:txBody>
      </p:sp>
      <p:sp>
        <p:nvSpPr>
          <p:cNvPr id="3" name="Объект 2">
            <a:extLst>
              <a:ext uri="{FF2B5EF4-FFF2-40B4-BE49-F238E27FC236}">
                <a16:creationId xmlns:a16="http://schemas.microsoft.com/office/drawing/2014/main" id="{AB3B4F0A-05C2-4477-AA93-0C15D75CA8E5}"/>
              </a:ext>
            </a:extLst>
          </p:cNvPr>
          <p:cNvSpPr>
            <a:spLocks noGrp="1"/>
          </p:cNvSpPr>
          <p:nvPr>
            <p:ph idx="1"/>
          </p:nvPr>
        </p:nvSpPr>
        <p:spPr>
          <a:xfrm>
            <a:off x="1863306" y="715992"/>
            <a:ext cx="9842737" cy="6029867"/>
          </a:xfrm>
        </p:spPr>
        <p:txBody>
          <a:bodyPr>
            <a:normAutofit fontScale="77500" lnSpcReduction="20000"/>
          </a:bodyPr>
          <a:lstStyle/>
          <a:p>
            <a:pPr marL="0" indent="0" algn="just">
              <a:buNone/>
            </a:pPr>
            <a:r>
              <a:rPr lang="ru-RU" sz="2200" b="1" dirty="0">
                <a:effectLst>
                  <a:outerShdw blurRad="38100" dist="38100" dir="2700000" algn="tl">
                    <a:srgbClr val="000000">
                      <a:alpha val="43137"/>
                    </a:srgbClr>
                  </a:outerShdw>
                </a:effectLst>
              </a:rPr>
              <a:t>Штрафы, в соответствии с поправками в КоАП РФ </a:t>
            </a:r>
            <a:r>
              <a:rPr lang="ru-RU" sz="2200" dirty="0"/>
              <a:t>(Федеральный закон от 01.04. 2020 г. № 99-ФЗ «О внесении изменений в Кодекс Российской Федерации об административных правонарушениях»,</a:t>
            </a:r>
            <a:r>
              <a:rPr lang="ru-RU" sz="2200" dirty="0" err="1"/>
              <a:t>п.п</a:t>
            </a:r>
            <a:r>
              <a:rPr lang="ru-RU" sz="2200" dirty="0"/>
              <a:t>. 10.1, 10.2, 11 ст. 13.15 грозят как за распространение фейковых новостей в СМИ, так и в интернете: </a:t>
            </a:r>
          </a:p>
          <a:p>
            <a:pPr algn="just"/>
            <a:r>
              <a:rPr lang="ru-RU" sz="2200" dirty="0"/>
              <a:t>под видом достоверных сообщений заведомо недостоверной информации (административный штраф для юридических лиц от 1 млн. 500 тыс. до 3 млн. рублей с конфискацией предмета административного правонарушения или без таковой.</a:t>
            </a:r>
          </a:p>
          <a:p>
            <a:pPr algn="just"/>
            <a:r>
              <a:rPr lang="ru-RU" sz="2200" dirty="0"/>
              <a:t>повлекших смерть человека, причинение вреда здоровью человека или имуществу, массовое нарушение общественного порядка и (или) общественной безопасности, прекращение функционирования объектов жизнеобеспечения, транспортной или социальной инфраструктуры, кредитных организаций, объектов энергетики, промышленности или связи (административный штраф для юридических лиц в размере от 3 млн. до 5 млн. рублей с конфискацией предмета административного правонарушения или без таковой).</a:t>
            </a:r>
          </a:p>
          <a:p>
            <a:pPr marL="0" indent="0" algn="just">
              <a:buNone/>
            </a:pPr>
            <a:r>
              <a:rPr lang="ru-RU" sz="2200" b="1" dirty="0">
                <a:effectLst>
                  <a:outerShdw blurRad="38100" dist="38100" dir="2700000" algn="tl">
                    <a:srgbClr val="000000">
                      <a:alpha val="43137"/>
                    </a:srgbClr>
                  </a:outerShdw>
                </a:effectLst>
              </a:rPr>
              <a:t>Повторное совершение </a:t>
            </a:r>
            <a:r>
              <a:rPr lang="ru-RU" sz="2200" dirty="0"/>
              <a:t>административного правонарушения, указанного выше:</a:t>
            </a:r>
          </a:p>
          <a:p>
            <a:pPr marL="0" indent="0" algn="just">
              <a:buNone/>
            </a:pPr>
            <a:r>
              <a:rPr lang="ru-RU" sz="2200" dirty="0"/>
              <a:t>влечет наложение административного штрафа: </a:t>
            </a:r>
          </a:p>
          <a:p>
            <a:pPr algn="just"/>
            <a:r>
              <a:rPr lang="ru-RU" sz="2200" dirty="0"/>
              <a:t>на граждан в размере от 300 тыс. до 400 тыс. рублей с конфискацией предмета административного правонарушения или без таковой;</a:t>
            </a:r>
          </a:p>
          <a:p>
            <a:pPr algn="just"/>
            <a:r>
              <a:rPr lang="ru-RU" sz="2200" dirty="0"/>
              <a:t>на должностных лиц - от 600 тыс. до 900 тыс. рублей;</a:t>
            </a:r>
          </a:p>
          <a:p>
            <a:pPr marL="0" indent="0" algn="just">
              <a:buNone/>
            </a:pPr>
            <a:r>
              <a:rPr lang="ru-RU" sz="2200" dirty="0"/>
              <a:t> на юридических лиц - от 5 млн. до 10 млн. рублей с конфискацией предмета административного правонарушения или без таковой.</a:t>
            </a:r>
          </a:p>
          <a:p>
            <a:pPr algn="just"/>
            <a:endParaRPr lang="ru-RU" sz="2200" dirty="0"/>
          </a:p>
          <a:p>
            <a:pPr marL="0" indent="0">
              <a:buNone/>
            </a:pPr>
            <a:endParaRPr lang="ru-RU" dirty="0"/>
          </a:p>
        </p:txBody>
      </p:sp>
    </p:spTree>
    <p:extLst>
      <p:ext uri="{BB962C8B-B14F-4D97-AF65-F5344CB8AC3E}">
        <p14:creationId xmlns:p14="http://schemas.microsoft.com/office/powerpoint/2010/main" val="3220470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D5B4C2-FC06-4A42-A937-E1FA53A47472}"/>
              </a:ext>
            </a:extLst>
          </p:cNvPr>
          <p:cNvSpPr>
            <a:spLocks noGrp="1"/>
          </p:cNvSpPr>
          <p:nvPr>
            <p:ph type="title"/>
          </p:nvPr>
        </p:nvSpPr>
        <p:spPr>
          <a:xfrm>
            <a:off x="1759789" y="207034"/>
            <a:ext cx="9744824" cy="577970"/>
          </a:xfrm>
        </p:spPr>
        <p:txBody>
          <a:bodyPr>
            <a:normAutofit fontScale="90000"/>
          </a:bodyPr>
          <a:lstStyle/>
          <a:p>
            <a:r>
              <a:rPr lang="ru-RU" sz="2200" dirty="0"/>
              <a:t>Размеры</a:t>
            </a:r>
            <a:r>
              <a:rPr lang="ru-RU" dirty="0"/>
              <a:t> </a:t>
            </a:r>
            <a:r>
              <a:rPr lang="ru-RU" sz="2200" dirty="0"/>
              <a:t>штрафов</a:t>
            </a:r>
          </a:p>
        </p:txBody>
      </p:sp>
      <p:sp>
        <p:nvSpPr>
          <p:cNvPr id="3" name="Объект 2">
            <a:extLst>
              <a:ext uri="{FF2B5EF4-FFF2-40B4-BE49-F238E27FC236}">
                <a16:creationId xmlns:a16="http://schemas.microsoft.com/office/drawing/2014/main" id="{DB973D0A-DB3F-4841-A79B-C10798BBE53D}"/>
              </a:ext>
            </a:extLst>
          </p:cNvPr>
          <p:cNvSpPr>
            <a:spLocks noGrp="1"/>
          </p:cNvSpPr>
          <p:nvPr>
            <p:ph idx="1"/>
          </p:nvPr>
        </p:nvSpPr>
        <p:spPr>
          <a:xfrm>
            <a:off x="1759788" y="862642"/>
            <a:ext cx="9744824" cy="5788324"/>
          </a:xfrm>
        </p:spPr>
        <p:txBody>
          <a:bodyPr>
            <a:normAutofit fontScale="92500" lnSpcReduction="10000"/>
          </a:bodyPr>
          <a:lstStyle/>
          <a:p>
            <a:pPr marL="0" indent="0" algn="just">
              <a:buNone/>
            </a:pPr>
            <a:r>
              <a:rPr lang="ru-RU" b="1" dirty="0">
                <a:effectLst>
                  <a:outerShdw blurRad="38100" dist="38100" dir="2700000" algn="tl">
                    <a:srgbClr val="000000">
                      <a:alpha val="43137"/>
                    </a:srgbClr>
                  </a:outerShdw>
                </a:effectLst>
              </a:rPr>
              <a:t>Штрафы, в соответствии с поправками в УК РФ </a:t>
            </a:r>
            <a:r>
              <a:rPr lang="ru-RU" dirty="0"/>
              <a:t>(Федеральный закон от 01.04.2020 г. № 100-ФЗ «О внесении изменений в Уголовный кодекс Российской Федерации и статьи 31 и 151 Уголовно-процессуального кодекса Российской Федерации» составляют:</a:t>
            </a:r>
          </a:p>
          <a:p>
            <a:pPr marL="0" indent="0" algn="just">
              <a:buNone/>
            </a:pPr>
            <a:r>
              <a:rPr lang="ru-RU" dirty="0"/>
              <a:t>За публичное распространение </a:t>
            </a:r>
            <a:r>
              <a:rPr lang="ru-RU" i="1" dirty="0">
                <a:effectLst>
                  <a:outerShdw blurRad="38100" dist="38100" dir="2700000" algn="tl">
                    <a:srgbClr val="000000">
                      <a:alpha val="43137"/>
                    </a:srgbClr>
                  </a:outerShdw>
                </a:effectLst>
              </a:rPr>
              <a:t>заведомо ложной информации </a:t>
            </a:r>
            <a:r>
              <a:rPr lang="ru-RU" dirty="0"/>
              <a:t>об обстоятельствах, представляющих угрозу жизни и безопасности граждан:</a:t>
            </a:r>
          </a:p>
          <a:p>
            <a:pPr algn="just"/>
            <a:r>
              <a:rPr lang="ru-RU" dirty="0"/>
              <a:t> в размере от 300 тыс. до 700 тыс. рублей или в размере заработной платы или иного дохода осужденного за период от одного года до 18 месяцев, либо обязательными работами на срок до 360 часов, либо исправительными работами на срок до одного года, либо ограничением свободы на срок до трех лет.</a:t>
            </a:r>
          </a:p>
          <a:p>
            <a:pPr marL="0" indent="0" algn="just">
              <a:buNone/>
            </a:pPr>
            <a:r>
              <a:rPr lang="ru-RU" dirty="0"/>
              <a:t>За публичное распространение </a:t>
            </a:r>
            <a:r>
              <a:rPr lang="ru-RU" i="1" dirty="0">
                <a:effectLst>
                  <a:outerShdw blurRad="38100" dist="38100" dir="2700000" algn="tl">
                    <a:srgbClr val="000000">
                      <a:alpha val="43137"/>
                    </a:srgbClr>
                  </a:outerShdw>
                </a:effectLst>
              </a:rPr>
              <a:t>под видом достоверных сообщений </a:t>
            </a:r>
            <a:r>
              <a:rPr lang="ru-RU" dirty="0"/>
              <a:t>заведомо ложной общественно значимой информации, повлекшее по неосторожности причинение вреда здоровью человека:</a:t>
            </a:r>
          </a:p>
          <a:p>
            <a:pPr algn="just"/>
            <a:r>
              <a:rPr lang="ru-RU" dirty="0"/>
              <a:t>в размере от 700 тысяч до 1 млн. 500 тыс. рублей или в размере заработной платы или иного дохода осужденного за период до 18 месяцев, либо исправительными работами на срок до 1 года, либо принудительными работами на срок до 3 лет, либо лишением свободы на тот же срок.  То же деяние, повлекшее по неосторожности смерть человека или иные тяжкие последствия, - в размере от 1 мил. 500 тыс. до 2 млн. рублей или в размере заработной платы или иного дохода осужденного за период от восемнадцати месяцев до трех лет, либо исправительными работами на срок до двух лет, либо принудительными работами на срок до пяти лет, либо лишением свободы на тот же срок.</a:t>
            </a:r>
          </a:p>
          <a:p>
            <a:endParaRPr lang="ru-RU" dirty="0"/>
          </a:p>
        </p:txBody>
      </p:sp>
    </p:spTree>
    <p:extLst>
      <p:ext uri="{BB962C8B-B14F-4D97-AF65-F5344CB8AC3E}">
        <p14:creationId xmlns:p14="http://schemas.microsoft.com/office/powerpoint/2010/main" val="2199292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77E7F1-B508-4187-97A0-83D8E60DB538}"/>
              </a:ext>
            </a:extLst>
          </p:cNvPr>
          <p:cNvSpPr>
            <a:spLocks noGrp="1"/>
          </p:cNvSpPr>
          <p:nvPr>
            <p:ph type="title"/>
          </p:nvPr>
        </p:nvSpPr>
        <p:spPr/>
        <p:txBody>
          <a:bodyPr/>
          <a:lstStyle/>
          <a:p>
            <a:r>
              <a:rPr lang="ru-RU" dirty="0"/>
              <a:t>Кто будет штрафовать? </a:t>
            </a:r>
          </a:p>
        </p:txBody>
      </p:sp>
      <p:sp>
        <p:nvSpPr>
          <p:cNvPr id="3" name="Объект 2">
            <a:extLst>
              <a:ext uri="{FF2B5EF4-FFF2-40B4-BE49-F238E27FC236}">
                <a16:creationId xmlns:a16="http://schemas.microsoft.com/office/drawing/2014/main" id="{D449F37C-7DC1-48F1-B8E3-DBA0AD035682}"/>
              </a:ext>
            </a:extLst>
          </p:cNvPr>
          <p:cNvSpPr>
            <a:spLocks noGrp="1"/>
          </p:cNvSpPr>
          <p:nvPr>
            <p:ph idx="1"/>
          </p:nvPr>
        </p:nvSpPr>
        <p:spPr>
          <a:xfrm>
            <a:off x="1949570" y="1337094"/>
            <a:ext cx="9555042" cy="4574128"/>
          </a:xfrm>
        </p:spPr>
        <p:txBody>
          <a:bodyPr/>
          <a:lstStyle/>
          <a:p>
            <a:pPr marL="0" indent="0" algn="just">
              <a:buNone/>
            </a:pPr>
            <a:r>
              <a:rPr lang="ru-RU" dirty="0"/>
              <a:t>	Введены полномочия органов полиции по возбуждению вышеуказанных административных дел наряду с Роскомнадзором. Рассматривать дела будут суды. При этом предусматривается уведомление органов прокуратуры РФ обо всех случаях возбуждения дел в течение 24 часов. Такой механизм позволит исключить злоупотребления.</a:t>
            </a:r>
          </a:p>
          <a:p>
            <a:pPr marL="0" indent="0" algn="just">
              <a:buNone/>
            </a:pPr>
            <a:endParaRPr lang="ru-RU" dirty="0"/>
          </a:p>
          <a:p>
            <a:pPr marL="0" indent="0" algn="just">
              <a:buNone/>
            </a:pPr>
            <a:endParaRPr lang="ru-RU" dirty="0"/>
          </a:p>
          <a:p>
            <a:pPr marL="0" indent="0" algn="just">
              <a:buNone/>
            </a:pPr>
            <a:endParaRPr lang="ru-RU" dirty="0"/>
          </a:p>
          <a:p>
            <a:pPr marL="0" indent="0" algn="just">
              <a:buNone/>
            </a:pPr>
            <a:endParaRPr lang="ru-RU" dirty="0"/>
          </a:p>
          <a:p>
            <a:pPr marL="0" indent="0" algn="just">
              <a:buNone/>
            </a:pPr>
            <a:endParaRPr lang="ru-RU" dirty="0"/>
          </a:p>
          <a:p>
            <a:pPr marL="0" indent="0" algn="just">
              <a:buNone/>
            </a:pPr>
            <a:endParaRPr lang="ru-RU" dirty="0"/>
          </a:p>
          <a:p>
            <a:pPr algn="just"/>
            <a:r>
              <a:rPr lang="ru-RU" dirty="0"/>
              <a:t>Срок давности по расследованию таких дел составит до одного года.</a:t>
            </a:r>
          </a:p>
          <a:p>
            <a:endParaRPr lang="ru-RU" dirty="0"/>
          </a:p>
        </p:txBody>
      </p:sp>
    </p:spTree>
    <p:extLst>
      <p:ext uri="{BB962C8B-B14F-4D97-AF65-F5344CB8AC3E}">
        <p14:creationId xmlns:p14="http://schemas.microsoft.com/office/powerpoint/2010/main" val="150403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3925A7-5360-4A3B-BBDC-6FD5264718BE}"/>
              </a:ext>
            </a:extLst>
          </p:cNvPr>
          <p:cNvSpPr>
            <a:spLocks noGrp="1"/>
          </p:cNvSpPr>
          <p:nvPr>
            <p:ph type="title"/>
          </p:nvPr>
        </p:nvSpPr>
        <p:spPr>
          <a:xfrm>
            <a:off x="1777043" y="624110"/>
            <a:ext cx="9727570" cy="583588"/>
          </a:xfrm>
        </p:spPr>
        <p:txBody>
          <a:bodyPr>
            <a:normAutofit fontScale="90000"/>
          </a:bodyPr>
          <a:lstStyle/>
          <a:p>
            <a:r>
              <a:rPr lang="ru-RU" dirty="0"/>
              <a:t>Справка</a:t>
            </a:r>
          </a:p>
        </p:txBody>
      </p:sp>
      <p:sp>
        <p:nvSpPr>
          <p:cNvPr id="3" name="Объект 2">
            <a:extLst>
              <a:ext uri="{FF2B5EF4-FFF2-40B4-BE49-F238E27FC236}">
                <a16:creationId xmlns:a16="http://schemas.microsoft.com/office/drawing/2014/main" id="{BD950C58-09D9-4E59-B8F2-B198A3ACB147}"/>
              </a:ext>
            </a:extLst>
          </p:cNvPr>
          <p:cNvSpPr>
            <a:spLocks noGrp="1"/>
          </p:cNvSpPr>
          <p:nvPr>
            <p:ph idx="1"/>
          </p:nvPr>
        </p:nvSpPr>
        <p:spPr>
          <a:xfrm>
            <a:off x="1362974" y="1285336"/>
            <a:ext cx="10141638" cy="4948554"/>
          </a:xfrm>
        </p:spPr>
        <p:txBody>
          <a:bodyPr>
            <a:normAutofit/>
          </a:bodyPr>
          <a:lstStyle/>
          <a:p>
            <a:pPr marL="0" indent="0" algn="just">
              <a:buNone/>
            </a:pPr>
            <a:r>
              <a:rPr lang="ru-RU" dirty="0"/>
              <a:t>	Возбуждая и рассматривая дела о фейках, силовики и суды зачастую не ставят перед собой важнейшие вопросы — был ли у субъекта прямой умысел на введение в заблуждение аудитории, насколько он сам осознавал ложный характер сведений и несли ли те реальную угрозу.</a:t>
            </a:r>
          </a:p>
          <a:p>
            <a:pPr marL="0" indent="0" algn="just">
              <a:buNone/>
            </a:pPr>
            <a:r>
              <a:rPr lang="ru-RU" dirty="0"/>
              <a:t>	На необходимость доказывания умысла и оценки угрозы в своем разъяснении обращает внимание, например,  Верховный суд (Обзор по отдельным вопросам судебной практики, связанным с применением законодательства и мер по противодействию распространению на территории Российской Федерации новой </a:t>
            </a:r>
            <a:r>
              <a:rPr lang="ru-RU" dirty="0" err="1"/>
              <a:t>коронавирусной</a:t>
            </a:r>
            <a:r>
              <a:rPr lang="ru-RU" dirty="0"/>
              <a:t> инфекции (COVID-19) </a:t>
            </a:r>
            <a:r>
              <a:rPr lang="ru-RU" dirty="0" err="1"/>
              <a:t>No</a:t>
            </a:r>
            <a:r>
              <a:rPr lang="ru-RU" dirty="0"/>
              <a:t> 2, утвержденный Президиумом Верховного Суда РФ 30 апреля 2020 года). В отличие от других категорий дел о высказываниях (например, экстремистских) дела о фейках, как правило, обходятся без привлечения экспертов-лингвистов.</a:t>
            </a:r>
          </a:p>
          <a:p>
            <a:pPr marL="0" indent="0" algn="just">
              <a:buNone/>
            </a:pPr>
            <a:r>
              <a:rPr lang="ru-RU" dirty="0"/>
              <a:t>	Преследуя граждан за ложную информацию, власти объявляют таковой любую информацию, не совпадающую с текущей официальной позицией, которая, в свою очередь, может стремительно меняться.</a:t>
            </a:r>
          </a:p>
          <a:p>
            <a:pPr marL="0" indent="0">
              <a:buNone/>
            </a:pPr>
            <a:endParaRPr lang="ru-RU" dirty="0"/>
          </a:p>
        </p:txBody>
      </p:sp>
    </p:spTree>
    <p:extLst>
      <p:ext uri="{BB962C8B-B14F-4D97-AF65-F5344CB8AC3E}">
        <p14:creationId xmlns:p14="http://schemas.microsoft.com/office/powerpoint/2010/main" val="2564471739"/>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163</TotalTime>
  <Words>1620</Words>
  <Application>Microsoft Office PowerPoint</Application>
  <PresentationFormat>Широкоэкранный</PresentationFormat>
  <Paragraphs>76</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Century Gothic</vt:lpstr>
      <vt:lpstr>Wingdings 3</vt:lpstr>
      <vt:lpstr>Легкий дым</vt:lpstr>
      <vt:lpstr>«Фейковые новости»</vt:lpstr>
      <vt:lpstr>Что такое «фейковые новости»</vt:lpstr>
      <vt:lpstr>Кто будет определять, что фейк, а что нет? </vt:lpstr>
      <vt:lpstr>Как будет работать механизм блокировки? </vt:lpstr>
      <vt:lpstr>Какие штрафы грозят за фейковые новости? </vt:lpstr>
      <vt:lpstr>Размеры штрафов</vt:lpstr>
      <vt:lpstr>Размеры штрафов</vt:lpstr>
      <vt:lpstr>Кто будет штрафовать? </vt:lpstr>
      <vt:lpstr>Справка</vt:lpstr>
      <vt:lpstr>Как избежать:</vt:lpstr>
      <vt:lpstr>Государственные мероприятия, направленные на предупреждение распространения недостоверной информации: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«Фейковые новости»</dc:title>
  <dc:creator>K28</dc:creator>
  <cp:lastModifiedBy>K28</cp:lastModifiedBy>
  <cp:revision>15</cp:revision>
  <dcterms:created xsi:type="dcterms:W3CDTF">2020-10-15T09:15:18Z</dcterms:created>
  <dcterms:modified xsi:type="dcterms:W3CDTF">2020-10-15T11:58:22Z</dcterms:modified>
</cp:coreProperties>
</file>